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9" r:id="rId3"/>
    <p:sldId id="257" r:id="rId4"/>
    <p:sldId id="283" r:id="rId5"/>
    <p:sldId id="261" r:id="rId6"/>
    <p:sldId id="262" r:id="rId7"/>
    <p:sldId id="276" r:id="rId8"/>
    <p:sldId id="277" r:id="rId9"/>
    <p:sldId id="278" r:id="rId10"/>
    <p:sldId id="275" r:id="rId11"/>
    <p:sldId id="280" r:id="rId12"/>
    <p:sldId id="264" r:id="rId13"/>
    <p:sldId id="273" r:id="rId14"/>
    <p:sldId id="267" r:id="rId15"/>
    <p:sldId id="268" r:id="rId16"/>
    <p:sldId id="265" r:id="rId17"/>
    <p:sldId id="266" r:id="rId18"/>
    <p:sldId id="270" r:id="rId19"/>
    <p:sldId id="282" r:id="rId20"/>
    <p:sldId id="284" r:id="rId21"/>
    <p:sldId id="263" r:id="rId22"/>
    <p:sldId id="285" r:id="rId23"/>
    <p:sldId id="274" r:id="rId24"/>
    <p:sldId id="28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424"/>
    <p:restoredTop sz="87177"/>
  </p:normalViewPr>
  <p:slideViewPr>
    <p:cSldViewPr snapToGrid="0" snapToObjects="1">
      <p:cViewPr>
        <p:scale>
          <a:sx n="110" d="100"/>
          <a:sy n="110" d="100"/>
        </p:scale>
        <p:origin x="5464" y="18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F41915-7162-6143-A82B-8271BE3CA6DB}" type="datetimeFigureOut">
              <a:rPr lang="en-US" smtClean="0"/>
              <a:t>4/4/20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5DEBB1-D250-7548-A4BE-B27AC2FA4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16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ym typeface="Wingdings" pitchFamily="2" charset="2"/>
              </a:rPr>
              <a:t>APs in soma usually travel down the axon away from soma but can </a:t>
            </a:r>
            <a:r>
              <a:rPr lang="en-US" dirty="0">
                <a:highlight>
                  <a:srgbClr val="FFFF00"/>
                </a:highlight>
                <a:sym typeface="Wingdings" pitchFamily="2" charset="2"/>
              </a:rPr>
              <a:t>backpropagate</a:t>
            </a:r>
            <a:r>
              <a:rPr lang="en-US" dirty="0">
                <a:sym typeface="Wingdings" pitchFamily="2" charset="2"/>
              </a:rPr>
              <a:t> into the dendrite causing dendritic spikes – gives information to the synapse that the neuron has fired an output.</a:t>
            </a:r>
          </a:p>
          <a:p>
            <a:r>
              <a:rPr lang="en-US" dirty="0"/>
              <a:t>Most synapses are made onto dendrites so their properties determine how synaptic inputs are integrated before they can influence action potential output of neurons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5DEBB1-D250-7548-A4BE-B27AC2FA4C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847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5DEBB1-D250-7548-A4BE-B27AC2FA4C5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040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5DEBB1-D250-7548-A4BE-B27AC2FA4C5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6999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5DEBB1-D250-7548-A4BE-B27AC2FA4C5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734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human brain has a disproportionate </a:t>
            </a:r>
            <a:r>
              <a:rPr lang="en-US" sz="1200" dirty="0">
                <a:highlight>
                  <a:srgbClr val="FFFF00"/>
                </a:highlight>
              </a:rPr>
              <a:t>thickening of L2/L3 cortical </a:t>
            </a:r>
            <a:r>
              <a:rPr lang="en-US" sz="1200" dirty="0"/>
              <a:t>neurons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Investigation into dendritic physiology of layer 2/3 pyramidal neurons in slices taken from surgically resected brain tissue from </a:t>
            </a:r>
            <a:r>
              <a:rPr lang="en-US" sz="1200" dirty="0">
                <a:highlight>
                  <a:srgbClr val="FFFF00"/>
                </a:highlight>
              </a:rPr>
              <a:t>epilepsy </a:t>
            </a:r>
            <a:r>
              <a:rPr lang="en-US" sz="1200" dirty="0"/>
              <a:t>patients.</a:t>
            </a:r>
          </a:p>
          <a:p>
            <a:r>
              <a:rPr lang="en-US" sz="120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5DEBB1-D250-7548-A4BE-B27AC2FA4C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15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5DEBB1-D250-7548-A4BE-B27AC2FA4C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66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iii = </a:t>
            </a:r>
            <a:r>
              <a:rPr lang="en-US" dirty="0" err="1"/>
              <a:t>bAPs</a:t>
            </a:r>
            <a:r>
              <a:rPr lang="en-US" dirty="0"/>
              <a:t> in 16 dendrites and green is their average trace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5DEBB1-D250-7548-A4BE-B27AC2FA4C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675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5DEBB1-D250-7548-A4BE-B27AC2FA4C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294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Iii in b = initial </a:t>
            </a:r>
            <a:r>
              <a:rPr lang="en-US" dirty="0" err="1"/>
              <a:t>dCaAP</a:t>
            </a:r>
            <a:r>
              <a:rPr lang="en-US" dirty="0"/>
              <a:t> in each recording at threshold in the same 16 dendrites + average trace</a:t>
            </a:r>
          </a:p>
          <a:p>
            <a:endParaRPr lang="en-US" dirty="0"/>
          </a:p>
          <a:p>
            <a:r>
              <a:rPr lang="en-US" dirty="0"/>
              <a:t>amplitudes not dependent on distance = consistent with variability of initiation site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5DEBB1-D250-7548-A4BE-B27AC2FA4C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45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5DEBB1-D250-7548-A4BE-B27AC2FA4C5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0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Dendritic activation function = amplitude of </a:t>
            </a:r>
            <a:r>
              <a:rPr lang="en-US" dirty="0" err="1"/>
              <a:t>dCaAPs</a:t>
            </a:r>
            <a:r>
              <a:rPr lang="en-US" dirty="0"/>
              <a:t> as a function of the intensity of current injection in dendrite</a:t>
            </a:r>
          </a:p>
          <a:p>
            <a:endParaRPr lang="en-US" dirty="0"/>
          </a:p>
          <a:p>
            <a:r>
              <a:rPr lang="en-US" dirty="0"/>
              <a:t>Activation function reached maximum at rheobase where </a:t>
            </a:r>
            <a:r>
              <a:rPr lang="en-US" dirty="0" err="1"/>
              <a:t>Irhe</a:t>
            </a:r>
            <a:r>
              <a:rPr lang="en-US" dirty="0"/>
              <a:t> = threshold current for triggering </a:t>
            </a:r>
            <a:r>
              <a:rPr lang="en-US" dirty="0" err="1"/>
              <a:t>dCaAP</a:t>
            </a:r>
            <a:r>
              <a:rPr lang="en-US" dirty="0"/>
              <a:t> and decayed for stronger </a:t>
            </a:r>
            <a:r>
              <a:rPr lang="en-US" dirty="0" err="1"/>
              <a:t>Idend</a:t>
            </a:r>
            <a:r>
              <a:rPr lang="en-US" dirty="0"/>
              <a:t>  - this is from 12 uncoupled </a:t>
            </a:r>
            <a:r>
              <a:rPr lang="en-US" dirty="0" err="1"/>
              <a:t>dCaAPs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5DEBB1-D250-7548-A4BE-B27AC2FA4C5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293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5DEBB1-D250-7548-A4BE-B27AC2FA4C5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05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70E64-5516-1F4B-88F0-BF9EB89198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2505C6-E1C3-D84D-B39F-8047912AE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0D3362-6824-334B-A9EA-1241481DE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C4FC6-31EF-8E46-81D8-35FF6941A9E8}" type="datetimeFigureOut">
              <a:rPr lang="en-US" smtClean="0"/>
              <a:t>4/4/20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7CB4C2-8EB5-6042-B9D7-1E6140952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048D9-0CBB-FF49-9FEB-1A6D16538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280D7-C052-AA41-B22E-B3C5BC760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4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3D3AF-38AD-7546-9C37-FA0044930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E457F6-0C12-B149-90B3-A2F4AE2426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91119-23A8-864B-987C-51153A36A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C4FC6-31EF-8E46-81D8-35FF6941A9E8}" type="datetimeFigureOut">
              <a:rPr lang="en-US" smtClean="0"/>
              <a:t>4/4/20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CF063-2EF9-5347-BF27-9A13910E9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81138-8D2E-5246-A4B9-750078B35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280D7-C052-AA41-B22E-B3C5BC760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852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4E912C-BE7F-E948-B3F7-04B5EC57B3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2AAF58-FC9F-6D4E-9EDC-B81DF794D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6DE902-DA4B-D54E-9FE1-1CA63EC5D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C4FC6-31EF-8E46-81D8-35FF6941A9E8}" type="datetimeFigureOut">
              <a:rPr lang="en-US" smtClean="0"/>
              <a:t>4/4/20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01515-7714-3D4D-B79F-B0C590600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606879-CFD8-B94C-B854-24AD98890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280D7-C052-AA41-B22E-B3C5BC760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95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0555F-0CEB-8F49-AB30-2E177E826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95B25-3A9B-9549-8356-D9A4B1106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272647-AABD-8E4E-90B6-584CDB58F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C4FC6-31EF-8E46-81D8-35FF6941A9E8}" type="datetimeFigureOut">
              <a:rPr lang="en-US" smtClean="0"/>
              <a:t>4/4/20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72F8D-09D2-AA43-A3C0-D098D188E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42953-2475-8844-9DC3-0794DFFC1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280D7-C052-AA41-B22E-B3C5BC760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90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8967F-CFE6-9B48-AFFF-8E041D99C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95FC55-D980-4D45-BC63-84B4E8E47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85CDE-992A-9842-B847-B0FE8636F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C4FC6-31EF-8E46-81D8-35FF6941A9E8}" type="datetimeFigureOut">
              <a:rPr lang="en-US" smtClean="0"/>
              <a:t>4/4/20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88755A-38D2-3242-B227-815A1FFF8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B13FB7-3C18-4C43-8965-28CC133E3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280D7-C052-AA41-B22E-B3C5BC760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79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1DCF5-CFCA-5E4E-97EC-039F8FBEA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A57D4-E9C2-1041-B695-6F748416A7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B9BE99-61CE-2C4F-9532-10997F96C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A6B554-D325-4B48-A674-D697C24A9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C4FC6-31EF-8E46-81D8-35FF6941A9E8}" type="datetimeFigureOut">
              <a:rPr lang="en-US" smtClean="0"/>
              <a:t>4/4/20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0BDDAA-33E7-0A4B-8DD3-AC570349A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0F1C36-DB98-754C-BD66-6FB19B4DF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280D7-C052-AA41-B22E-B3C5BC760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54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4FA7F-CF34-3440-A1FA-EA61393A1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FBD3E-B822-5C48-AFD2-3E6D50F83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A16954-9AF9-AD4C-BDF9-64632D9D7C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551130-D2BA-F242-B034-0F02E164F8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1DAE38-B35D-254A-8ED6-1EBBE0C2D3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CBB1E2-8C99-BF4E-BE12-B4F6488C4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C4FC6-31EF-8E46-81D8-35FF6941A9E8}" type="datetimeFigureOut">
              <a:rPr lang="en-US" smtClean="0"/>
              <a:t>4/4/20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133B98-7327-5141-BF90-8C078BAA0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5BA3FE-7BDA-E94B-80E5-9FB6B26A3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280D7-C052-AA41-B22E-B3C5BC760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458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D797C-3659-5841-8538-7B6B49403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70CC50-E123-DD49-92E1-B53A041DA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C4FC6-31EF-8E46-81D8-35FF6941A9E8}" type="datetimeFigureOut">
              <a:rPr lang="en-US" smtClean="0"/>
              <a:t>4/4/20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842032-2DAF-FA43-9034-8F78E6D6E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FC3FCA-EE88-F643-9097-BBCC85B62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280D7-C052-AA41-B22E-B3C5BC760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21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C5A96F-3AC8-B144-9826-5006239A2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C4FC6-31EF-8E46-81D8-35FF6941A9E8}" type="datetimeFigureOut">
              <a:rPr lang="en-US" smtClean="0"/>
              <a:t>4/4/20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0669EF-C88B-924A-88CE-F6266A45E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12CB2C-16B9-9F45-8290-27CC5515F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280D7-C052-AA41-B22E-B3C5BC760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2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EDA2B-0362-3048-AE82-6A21C858F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34289-4404-A647-8C8B-19768252B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DE0B18-E684-AC48-A4DD-0C1D089C16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E850A-1E1F-D94F-AE4F-F31A75247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C4FC6-31EF-8E46-81D8-35FF6941A9E8}" type="datetimeFigureOut">
              <a:rPr lang="en-US" smtClean="0"/>
              <a:t>4/4/20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04AD13-1E7C-EB4E-9845-A468263AE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C104CA-6A01-224D-A20D-98CEB623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280D7-C052-AA41-B22E-B3C5BC760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37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05158-537C-5D44-BCBA-AE6B758F1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EC7CCD-E353-3243-B792-8F0BB522DF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C1AC7E-B10A-8341-A3D2-51ED93E8D7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9A3265-44AF-8944-893A-754E96D4B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C4FC6-31EF-8E46-81D8-35FF6941A9E8}" type="datetimeFigureOut">
              <a:rPr lang="en-US" smtClean="0"/>
              <a:t>4/4/20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D4A02D-8328-354D-8FF5-663784ADB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C703A3-CB6D-F04A-89AC-9AC6886FB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280D7-C052-AA41-B22E-B3C5BC760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77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0563B4-5134-E745-8FB4-A0D766C4D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48C1E8-B93B-2546-8320-2B625DF76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CCBD3-F96F-EB4A-9B07-D387F46993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C4FC6-31EF-8E46-81D8-35FF6941A9E8}" type="datetimeFigureOut">
              <a:rPr lang="en-US" smtClean="0"/>
              <a:t>4/4/20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27433-FC57-3E41-A836-EFFBE86782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E995E-BE82-8E4C-961B-F2A346BA36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280D7-C052-AA41-B22E-B3C5BC760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33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>
            <a:extLst>
              <a:ext uri="{FF2B5EF4-FFF2-40B4-BE49-F238E27FC236}">
                <a16:creationId xmlns:a16="http://schemas.microsoft.com/office/drawing/2014/main" id="{EE770A7D-E04F-D04D-96EE-3E64446F6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75" y="1503626"/>
            <a:ext cx="8604250" cy="1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pPr algn="ctr"/>
            <a:r>
              <a:rPr lang="en-GB" altLang="en-US" b="1" dirty="0">
                <a:latin typeface="Arial" panose="020B0604020202020204" pitchFamily="34" charset="0"/>
              </a:rPr>
              <a:t>Dendritic action potentials and computation in human layer 2/3 cortical neurons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77E863E7-81DE-5A44-9FCE-6F79F0127A90}"/>
              </a:ext>
            </a:extLst>
          </p:cNvPr>
          <p:cNvSpPr txBox="1">
            <a:spLocks noGrp="1" noChangeArrowheads="1"/>
          </p:cNvSpPr>
          <p:nvPr>
            <p:ph type="subTitle"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Ctr="1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pPr algn="ctr"/>
            <a:r>
              <a:rPr lang="en-GB" altLang="en-US" sz="1800" i="1">
                <a:latin typeface="Arial" panose="020B0604020202020204" pitchFamily="34" charset="0"/>
              </a:rPr>
              <a:t>by Albert Gidon, Timothy Adam Zolnik, Pawel Fidzinski, Felix Bolduan, Athanasia Papoutsi, Panayiota Poirazi, Martin Holtkamp, Imre Vida, and Matthew Evan Larkum</a:t>
            </a:r>
          </a:p>
        </p:txBody>
      </p:sp>
    </p:spTree>
    <p:extLst>
      <p:ext uri="{BB962C8B-B14F-4D97-AF65-F5344CB8AC3E}">
        <p14:creationId xmlns:p14="http://schemas.microsoft.com/office/powerpoint/2010/main" val="3773219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4555DB4-B018-574D-86B4-225242955FAF}"/>
              </a:ext>
            </a:extLst>
          </p:cNvPr>
          <p:cNvSpPr txBox="1"/>
          <p:nvPr/>
        </p:nvSpPr>
        <p:spPr>
          <a:xfrm>
            <a:off x="233680" y="116553"/>
            <a:ext cx="4788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 new kind of dendritic AP?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783CCD-3BD7-1848-87B8-1676AAFF0851}"/>
              </a:ext>
            </a:extLst>
          </p:cNvPr>
          <p:cNvSpPr txBox="1"/>
          <p:nvPr/>
        </p:nvSpPr>
        <p:spPr>
          <a:xfrm>
            <a:off x="7170216" y="116552"/>
            <a:ext cx="49802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2. </a:t>
            </a:r>
            <a:r>
              <a:rPr lang="en-US" sz="3200" dirty="0" err="1"/>
              <a:t>dCaAPs</a:t>
            </a:r>
            <a:r>
              <a:rPr lang="en-US" sz="3200" dirty="0"/>
              <a:t> are sharply tuned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8104FF-646C-2F44-99FC-BB4F57173E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" t="39373" r="30107" b="30608"/>
          <a:stretch/>
        </p:blipFill>
        <p:spPr bwMode="auto">
          <a:xfrm>
            <a:off x="1931330" y="874829"/>
            <a:ext cx="8329339" cy="2732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EA36FB-8039-3F4D-9241-32B2368794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35" t="70187" r="31298" b="-206"/>
          <a:stretch/>
        </p:blipFill>
        <p:spPr bwMode="auto">
          <a:xfrm>
            <a:off x="1931329" y="3993076"/>
            <a:ext cx="8329340" cy="2732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C7AE6B-AA94-5D49-AA0E-B545A5FB80E7}"/>
              </a:ext>
            </a:extLst>
          </p:cNvPr>
          <p:cNvSpPr txBox="1"/>
          <p:nvPr/>
        </p:nvSpPr>
        <p:spPr>
          <a:xfrm>
            <a:off x="389467" y="3572933"/>
            <a:ext cx="7124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Somatic APs do not demonstrate the same sharp tuning</a:t>
            </a:r>
          </a:p>
        </p:txBody>
      </p:sp>
    </p:spTree>
    <p:extLst>
      <p:ext uri="{BB962C8B-B14F-4D97-AF65-F5344CB8AC3E}">
        <p14:creationId xmlns:p14="http://schemas.microsoft.com/office/powerpoint/2010/main" val="284096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ABF03-4670-1848-B248-B0DF09F87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1042F0-AD29-1D4C-8D70-EF39F4AAF68F}"/>
              </a:ext>
            </a:extLst>
          </p:cNvPr>
          <p:cNvSpPr txBox="1"/>
          <p:nvPr/>
        </p:nvSpPr>
        <p:spPr>
          <a:xfrm>
            <a:off x="838200" y="1469122"/>
            <a:ext cx="10515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Observed action potentials (APs) in human L2/L3 dendrites: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/>
              <a:t>As a result of backpropagation from somatic APs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/>
              <a:t>Uncoupled from somatic APs</a:t>
            </a:r>
          </a:p>
          <a:p>
            <a:pPr marL="914400" lvl="1" indent="-457200">
              <a:buFont typeface="+mj-lt"/>
              <a:buAutoNum type="alphaLcParenR"/>
            </a:pPr>
            <a:endParaRPr lang="en-US" sz="2400" dirty="0"/>
          </a:p>
          <a:p>
            <a:pPr marL="914400" lvl="1" indent="-457200">
              <a:buFont typeface="+mj-lt"/>
              <a:buAutoNum type="alphaLcParenR"/>
            </a:pPr>
            <a:endParaRPr lang="en-US" sz="2400" dirty="0"/>
          </a:p>
          <a:p>
            <a:pPr marL="914400" lvl="1" indent="-457200">
              <a:buFont typeface="+mj-lt"/>
              <a:buAutoNum type="alphaLcParenR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err="1"/>
              <a:t>dCaAPs</a:t>
            </a:r>
            <a:r>
              <a:rPr lang="en-US" sz="2400" dirty="0"/>
              <a:t> are sharply tuned to a particular input strength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000DA0-586B-8D4C-9749-4357599A3EDE}"/>
              </a:ext>
            </a:extLst>
          </p:cNvPr>
          <p:cNvSpPr txBox="1"/>
          <p:nvPr/>
        </p:nvSpPr>
        <p:spPr>
          <a:xfrm>
            <a:off x="838200" y="5620107"/>
            <a:ext cx="1051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3.  Computational model of L2/L3 neuron exhibits anti-coincident properties.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152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D1AD15-7484-9741-A4C4-0A2ACD76CF77}"/>
              </a:ext>
            </a:extLst>
          </p:cNvPr>
          <p:cNvSpPr txBox="1"/>
          <p:nvPr/>
        </p:nvSpPr>
        <p:spPr>
          <a:xfrm>
            <a:off x="233680" y="116553"/>
            <a:ext cx="38179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Computational model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599C545C-54E8-BD46-8DB0-D9B4DB4FF8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307" b="55370"/>
          <a:stretch/>
        </p:blipFill>
        <p:spPr bwMode="auto">
          <a:xfrm>
            <a:off x="1231839" y="1234350"/>
            <a:ext cx="3200461" cy="4706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99C74E-16A3-6149-8767-9983CA6A5484}"/>
              </a:ext>
            </a:extLst>
          </p:cNvPr>
          <p:cNvSpPr txBox="1"/>
          <p:nvPr/>
        </p:nvSpPr>
        <p:spPr>
          <a:xfrm>
            <a:off x="5626100" y="1079399"/>
            <a:ext cx="635939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Compartmental model of a L2/L3 pyramidal neuron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Replicate </a:t>
            </a:r>
            <a:r>
              <a:rPr lang="en-US" sz="2000" dirty="0" err="1"/>
              <a:t>dCaAP</a:t>
            </a:r>
            <a:r>
              <a:rPr lang="en-US" sz="2000" dirty="0"/>
              <a:t> behavior in dendrites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Morphology digitally reconstructed and modelled in NEURON simulation 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Reconstructed L2/L3 neuron morphology with: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Somatic compartment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101 basal dendritic sections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81 apical tree sections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Axonal cable (1000 </a:t>
            </a:r>
            <a:r>
              <a:rPr lang="el-GR" sz="2000" dirty="0"/>
              <a:t>μ</a:t>
            </a:r>
            <a:r>
              <a:rPr lang="en-GB" sz="2000" dirty="0"/>
              <a:t>m length, 1 </a:t>
            </a:r>
            <a:r>
              <a:rPr lang="el-GR" sz="2000" dirty="0"/>
              <a:t>μ</a:t>
            </a:r>
            <a:r>
              <a:rPr lang="en-GB" sz="2000" dirty="0"/>
              <a:t>m diameter)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err="1"/>
              <a:t>dCaAP’s</a:t>
            </a:r>
            <a:r>
              <a:rPr lang="en-GB" sz="2000" dirty="0"/>
              <a:t> threshold, width and amplitude as a function of input strength simulated by the sum of current sources with sigmoidal shape.</a:t>
            </a:r>
          </a:p>
        </p:txBody>
      </p:sp>
    </p:spTree>
    <p:extLst>
      <p:ext uri="{BB962C8B-B14F-4D97-AF65-F5344CB8AC3E}">
        <p14:creationId xmlns:p14="http://schemas.microsoft.com/office/powerpoint/2010/main" val="289991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D1AD15-7484-9741-A4C4-0A2ACD76CF77}"/>
              </a:ext>
            </a:extLst>
          </p:cNvPr>
          <p:cNvSpPr txBox="1"/>
          <p:nvPr/>
        </p:nvSpPr>
        <p:spPr>
          <a:xfrm>
            <a:off x="233680" y="116553"/>
            <a:ext cx="38179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Computational model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599C545C-54E8-BD46-8DB0-D9B4DB4FF8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37" b="54091"/>
          <a:stretch/>
        </p:blipFill>
        <p:spPr bwMode="auto">
          <a:xfrm>
            <a:off x="457139" y="1411605"/>
            <a:ext cx="6220251" cy="4034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1BB3F89-080A-A245-B8DB-955A874C6987}"/>
              </a:ext>
            </a:extLst>
          </p:cNvPr>
          <p:cNvSpPr/>
          <p:nvPr/>
        </p:nvSpPr>
        <p:spPr>
          <a:xfrm>
            <a:off x="7051040" y="1690062"/>
            <a:ext cx="51409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/>
          </a:p>
          <a:p>
            <a:r>
              <a:rPr lang="en-US" sz="2000" dirty="0"/>
              <a:t>Simulated two distinct classes of input: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Pathways X and Y with 25 excitatory synapses for each pathway, targeting a subregion of the apical dendrite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Inhibitory pathway with 20 GABAergic synapses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4778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6457B7-8E29-B14E-B984-F3F5C4DCEE88}"/>
              </a:ext>
            </a:extLst>
          </p:cNvPr>
          <p:cNvSpPr txBox="1"/>
          <p:nvPr/>
        </p:nvSpPr>
        <p:spPr>
          <a:xfrm>
            <a:off x="233680" y="116553"/>
            <a:ext cx="100281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3. Computational model exhibits anti-coincident properties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1AF9A8-6907-7E49-9659-F4E0A25585D8}"/>
              </a:ext>
            </a:extLst>
          </p:cNvPr>
          <p:cNvSpPr txBox="1"/>
          <p:nvPr/>
        </p:nvSpPr>
        <p:spPr>
          <a:xfrm>
            <a:off x="599440" y="1392555"/>
            <a:ext cx="497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1. Pathways X and Y both able to trigger </a:t>
            </a:r>
            <a:r>
              <a:rPr lang="en-US" sz="2000" dirty="0" err="1"/>
              <a:t>dCaAPs</a:t>
            </a:r>
            <a:r>
              <a:rPr lang="en-US" sz="2000" dirty="0"/>
              <a:t> by themselves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0EC082BE-F3B2-BC49-8E71-8442B6F53C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01" b="75750"/>
          <a:stretch/>
        </p:blipFill>
        <p:spPr bwMode="auto">
          <a:xfrm>
            <a:off x="487479" y="2254555"/>
            <a:ext cx="5202321" cy="171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EA4E4D-3659-CB40-90E4-ED3EE9EE1ADB}"/>
              </a:ext>
            </a:extLst>
          </p:cNvPr>
          <p:cNvSpPr txBox="1"/>
          <p:nvPr/>
        </p:nvSpPr>
        <p:spPr>
          <a:xfrm>
            <a:off x="7078600" y="1392555"/>
            <a:ext cx="451396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2. Coincident activation of pathways (X + Y) results in diminished </a:t>
            </a:r>
            <a:r>
              <a:rPr lang="en-US" sz="2000" dirty="0" err="1"/>
              <a:t>dCaAP</a:t>
            </a:r>
            <a:r>
              <a:rPr lang="en-US" sz="2000" dirty="0"/>
              <a:t> amplitude</a:t>
            </a:r>
          </a:p>
          <a:p>
            <a:endParaRPr lang="en-US" dirty="0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EFD70508-C08F-9C4B-8DF7-A9A00F19F4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29" t="24970" r="25126" b="50780"/>
          <a:stretch/>
        </p:blipFill>
        <p:spPr bwMode="auto">
          <a:xfrm>
            <a:off x="8028210" y="2254555"/>
            <a:ext cx="2614740" cy="1706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066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71AF9A8-6907-7E49-9659-F4E0A25585D8}"/>
              </a:ext>
            </a:extLst>
          </p:cNvPr>
          <p:cNvSpPr txBox="1"/>
          <p:nvPr/>
        </p:nvSpPr>
        <p:spPr>
          <a:xfrm>
            <a:off x="589280" y="1108075"/>
            <a:ext cx="4978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1. Pathways X and Y both able to trigger </a:t>
            </a:r>
            <a:r>
              <a:rPr lang="en-US" sz="2000" dirty="0" err="1"/>
              <a:t>dCaAPs</a:t>
            </a:r>
            <a:r>
              <a:rPr lang="en-US" sz="2000" dirty="0"/>
              <a:t> by themselves </a:t>
            </a:r>
          </a:p>
          <a:p>
            <a:pPr algn="ctr"/>
            <a:endParaRPr lang="en-US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0EC082BE-F3B2-BC49-8E71-8442B6F53C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01" b="75750"/>
          <a:stretch/>
        </p:blipFill>
        <p:spPr bwMode="auto">
          <a:xfrm>
            <a:off x="453382" y="2092960"/>
            <a:ext cx="5202321" cy="171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EA4E4D-3659-CB40-90E4-ED3EE9EE1ADB}"/>
              </a:ext>
            </a:extLst>
          </p:cNvPr>
          <p:cNvSpPr txBox="1"/>
          <p:nvPr/>
        </p:nvSpPr>
        <p:spPr>
          <a:xfrm>
            <a:off x="7088760" y="1093419"/>
            <a:ext cx="451396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2. Coincident activation of pathways (X + Y) results in diminished </a:t>
            </a:r>
            <a:r>
              <a:rPr lang="en-US" sz="2000" dirty="0" err="1"/>
              <a:t>dCaAP</a:t>
            </a:r>
            <a:r>
              <a:rPr lang="en-US" sz="2000" dirty="0"/>
              <a:t> amplitude</a:t>
            </a:r>
          </a:p>
          <a:p>
            <a:endParaRPr lang="en-US" dirty="0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EFD70508-C08F-9C4B-8DF7-A9A00F19F4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29" t="24970" r="25126" b="50780"/>
          <a:stretch/>
        </p:blipFill>
        <p:spPr bwMode="auto">
          <a:xfrm>
            <a:off x="8038370" y="1955419"/>
            <a:ext cx="2614740" cy="1706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E54302A-542C-1A44-A6C1-0121B635B200}"/>
              </a:ext>
            </a:extLst>
          </p:cNvPr>
          <p:cNvSpPr txBox="1"/>
          <p:nvPr/>
        </p:nvSpPr>
        <p:spPr>
          <a:xfrm>
            <a:off x="458561" y="4647111"/>
            <a:ext cx="2856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3. Inclusion of  inhibiting pathway (20 GABAergic synapses; X + Y + </a:t>
            </a:r>
            <a:r>
              <a:rPr lang="en-US" dirty="0" err="1"/>
              <a:t>inhib</a:t>
            </a:r>
            <a:r>
              <a:rPr lang="en-US" dirty="0"/>
              <a:t>) </a:t>
            </a:r>
            <a:r>
              <a:rPr lang="en-US" dirty="0" err="1"/>
              <a:t>repolarised</a:t>
            </a:r>
            <a:r>
              <a:rPr lang="en-US" dirty="0"/>
              <a:t> membrane </a:t>
            </a: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7E92D06E-1951-2F4E-9FF2-50D9E87C9A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44" t="24378" r="111" b="51372"/>
          <a:stretch/>
        </p:blipFill>
        <p:spPr bwMode="auto">
          <a:xfrm>
            <a:off x="3195419" y="4394255"/>
            <a:ext cx="2614740" cy="1706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7A0F85-D23B-7142-ADE1-EFF25229A44E}"/>
              </a:ext>
            </a:extLst>
          </p:cNvPr>
          <p:cNvSpPr txBox="1"/>
          <p:nvPr/>
        </p:nvSpPr>
        <p:spPr>
          <a:xfrm>
            <a:off x="7088761" y="4241598"/>
            <a:ext cx="45139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Precise balance between excitation and inhibition essential for generation of </a:t>
            </a:r>
            <a:r>
              <a:rPr lang="en-US" sz="2000" dirty="0" err="1"/>
              <a:t>dCaAPs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Counterintuitive role for inhibition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5C5223-EFD6-2C42-A9EE-19D19B11C747}"/>
              </a:ext>
            </a:extLst>
          </p:cNvPr>
          <p:cNvSpPr txBox="1"/>
          <p:nvPr/>
        </p:nvSpPr>
        <p:spPr>
          <a:xfrm>
            <a:off x="233680" y="116553"/>
            <a:ext cx="100281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3. Computational model exhibits anti-coincident properties</a:t>
            </a:r>
          </a:p>
        </p:txBody>
      </p:sp>
    </p:spTree>
    <p:extLst>
      <p:ext uri="{BB962C8B-B14F-4D97-AF65-F5344CB8AC3E}">
        <p14:creationId xmlns:p14="http://schemas.microsoft.com/office/powerpoint/2010/main" val="385613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99047D-32F5-5C44-9E1B-399DBEAA7294}"/>
              </a:ext>
            </a:extLst>
          </p:cNvPr>
          <p:cNvSpPr txBox="1"/>
          <p:nvPr/>
        </p:nvSpPr>
        <p:spPr>
          <a:xfrm>
            <a:off x="233680" y="116553"/>
            <a:ext cx="47472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XOR Classification problem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C15856-05F6-8843-9C3F-989B1289CBF9}"/>
              </a:ext>
            </a:extLst>
          </p:cNvPr>
          <p:cNvSpPr txBox="1"/>
          <p:nvPr/>
        </p:nvSpPr>
        <p:spPr>
          <a:xfrm>
            <a:off x="6725419" y="2274838"/>
            <a:ext cx="48442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XOR = exclusive-or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Logical operation which outputs true when inputs differ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Non-linearly separable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59F8CE2-024C-8B4C-97B3-23B8D34471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43593"/>
              </p:ext>
            </p:extLst>
          </p:nvPr>
        </p:nvGraphicFramePr>
        <p:xfrm>
          <a:off x="812296" y="1102503"/>
          <a:ext cx="4654287" cy="264544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51429">
                  <a:extLst>
                    <a:ext uri="{9D8B030D-6E8A-4147-A177-3AD203B41FA5}">
                      <a16:colId xmlns:a16="http://schemas.microsoft.com/office/drawing/2014/main" val="4278747461"/>
                    </a:ext>
                  </a:extLst>
                </a:gridCol>
                <a:gridCol w="1551429">
                  <a:extLst>
                    <a:ext uri="{9D8B030D-6E8A-4147-A177-3AD203B41FA5}">
                      <a16:colId xmlns:a16="http://schemas.microsoft.com/office/drawing/2014/main" val="3369596995"/>
                    </a:ext>
                  </a:extLst>
                </a:gridCol>
                <a:gridCol w="1551429">
                  <a:extLst>
                    <a:ext uri="{9D8B030D-6E8A-4147-A177-3AD203B41FA5}">
                      <a16:colId xmlns:a16="http://schemas.microsoft.com/office/drawing/2014/main" val="2902105623"/>
                    </a:ext>
                  </a:extLst>
                </a:gridCol>
              </a:tblGrid>
              <a:tr h="440908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Input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Output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76635429"/>
                  </a:ext>
                </a:extLst>
              </a:tr>
              <a:tr h="44090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1555801"/>
                  </a:ext>
                </a:extLst>
              </a:tr>
              <a:tr h="44090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37560107"/>
                  </a:ext>
                </a:extLst>
              </a:tr>
              <a:tr h="44090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96660264"/>
                  </a:ext>
                </a:extLst>
              </a:tr>
              <a:tr h="44090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45821613"/>
                  </a:ext>
                </a:extLst>
              </a:tr>
              <a:tr h="44090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0913395"/>
                  </a:ext>
                </a:extLst>
              </a:tr>
            </a:tbl>
          </a:graphicData>
        </a:graphic>
      </p:graphicFrame>
      <p:grpSp>
        <p:nvGrpSpPr>
          <p:cNvPr id="26" name="Group 25">
            <a:extLst>
              <a:ext uri="{FF2B5EF4-FFF2-40B4-BE49-F238E27FC236}">
                <a16:creationId xmlns:a16="http://schemas.microsoft.com/office/drawing/2014/main" id="{270BF4EA-0340-8043-8C1B-2A2BB355959F}"/>
              </a:ext>
            </a:extLst>
          </p:cNvPr>
          <p:cNvGrpSpPr/>
          <p:nvPr/>
        </p:nvGrpSpPr>
        <p:grpSpPr>
          <a:xfrm>
            <a:off x="1561712" y="3901945"/>
            <a:ext cx="3001960" cy="2839502"/>
            <a:chOff x="1561712" y="3901945"/>
            <a:chExt cx="3001960" cy="283950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40FA86F-F603-0141-93F0-C6113BF6C9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61712" y="3901945"/>
              <a:ext cx="3001960" cy="2839502"/>
            </a:xfrm>
            <a:prstGeom prst="rect">
              <a:avLst/>
            </a:prstGeom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B709D1E-0CFE-0241-AEAB-FA90DF5EC2A8}"/>
                </a:ext>
              </a:extLst>
            </p:cNvPr>
            <p:cNvCxnSpPr>
              <a:cxnSpLocks/>
            </p:cNvCxnSpPr>
            <p:nvPr/>
          </p:nvCxnSpPr>
          <p:spPr>
            <a:xfrm>
              <a:off x="2416629" y="4942954"/>
              <a:ext cx="1279071" cy="1069226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2B7C17F-4607-8943-B1BB-31866D8F3233}"/>
                </a:ext>
              </a:extLst>
            </p:cNvPr>
            <p:cNvCxnSpPr>
              <a:cxnSpLocks/>
            </p:cNvCxnSpPr>
            <p:nvPr/>
          </p:nvCxnSpPr>
          <p:spPr>
            <a:xfrm>
              <a:off x="2416629" y="4294218"/>
              <a:ext cx="2056311" cy="1717962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9252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EF6E7D9-8AF6-BF4C-965B-692BF952EEDD}"/>
              </a:ext>
            </a:extLst>
          </p:cNvPr>
          <p:cNvSpPr txBox="1"/>
          <p:nvPr/>
        </p:nvSpPr>
        <p:spPr>
          <a:xfrm>
            <a:off x="233680" y="116553"/>
            <a:ext cx="5971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Dendrites perform XOR operation?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88371813-E8C4-0743-B6C5-DD94D06650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26" t="48546"/>
          <a:stretch/>
        </p:blipFill>
        <p:spPr bwMode="auto">
          <a:xfrm>
            <a:off x="6095999" y="2210120"/>
            <a:ext cx="5740157" cy="4324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631ECD-283F-CE49-9C82-EA8E54551AEE}"/>
              </a:ext>
            </a:extLst>
          </p:cNvPr>
          <p:cNvSpPr txBox="1"/>
          <p:nvPr/>
        </p:nvSpPr>
        <p:spPr>
          <a:xfrm>
            <a:off x="467360" y="1178560"/>
            <a:ext cx="56286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Point neurons: dendritic inputs summed, can only compute logical operations such as AND and 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XOR requires network 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dCaAPs</a:t>
            </a:r>
            <a:r>
              <a:rPr lang="en-US" dirty="0"/>
              <a:t> activation function: computes XOR operation by suppressing the amplitude of the </a:t>
            </a:r>
            <a:r>
              <a:rPr lang="en-US" dirty="0" err="1"/>
              <a:t>dCaAP</a:t>
            </a:r>
            <a:r>
              <a:rPr lang="en-US" dirty="0"/>
              <a:t> when the input is above the optimal strength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F5BBAD-476D-EB4D-AED4-DF08B0619EEC}"/>
              </a:ext>
            </a:extLst>
          </p:cNvPr>
          <p:cNvSpPr txBox="1"/>
          <p:nvPr/>
        </p:nvSpPr>
        <p:spPr>
          <a:xfrm>
            <a:off x="8517467" y="9482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8A9F67B-3628-4741-91F5-98600B637867}"/>
              </a:ext>
            </a:extLst>
          </p:cNvPr>
          <p:cNvGrpSpPr/>
          <p:nvPr/>
        </p:nvGrpSpPr>
        <p:grpSpPr>
          <a:xfrm>
            <a:off x="8609832" y="116553"/>
            <a:ext cx="3572934" cy="1689996"/>
            <a:chOff x="8609832" y="138804"/>
            <a:chExt cx="3572934" cy="168999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14FC022-87E4-1B48-BC0D-B41971E6B1D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075" t="70695" r="969" b="13167"/>
            <a:stretch/>
          </p:blipFill>
          <p:spPr bwMode="auto">
            <a:xfrm>
              <a:off x="8609832" y="359614"/>
              <a:ext cx="3572934" cy="1469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5CE9D03-48D2-4345-A327-B01B180FC541}"/>
                </a:ext>
              </a:extLst>
            </p:cNvPr>
            <p:cNvSpPr txBox="1"/>
            <p:nvPr/>
          </p:nvSpPr>
          <p:spPr>
            <a:xfrm>
              <a:off x="8966077" y="138804"/>
              <a:ext cx="19665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Activation function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A0B1052-51CA-5B4D-BA41-AB5D94130BB8}"/>
              </a:ext>
            </a:extLst>
          </p:cNvPr>
          <p:cNvSpPr txBox="1"/>
          <p:nvPr/>
        </p:nvSpPr>
        <p:spPr>
          <a:xfrm>
            <a:off x="467360" y="4241115"/>
            <a:ext cx="56286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Considered a model where: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XOR operation performed in the dendrites with </a:t>
            </a:r>
            <a:r>
              <a:rPr lang="en-US" dirty="0" err="1"/>
              <a:t>dCaAPs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AND/OR operations performed at the soma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DEEAB8C-5179-584B-93C4-91492DF00BB0}"/>
              </a:ext>
            </a:extLst>
          </p:cNvPr>
          <p:cNvSpPr/>
          <p:nvPr/>
        </p:nvSpPr>
        <p:spPr>
          <a:xfrm>
            <a:off x="6485467" y="4372325"/>
            <a:ext cx="5503333" cy="236912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45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4" grpId="0" uiExpand="1" build="p" bldLvl="2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0D46073-5EC0-9742-8409-5F471A298F5F}"/>
              </a:ext>
            </a:extLst>
          </p:cNvPr>
          <p:cNvSpPr txBox="1"/>
          <p:nvPr/>
        </p:nvSpPr>
        <p:spPr>
          <a:xfrm>
            <a:off x="233680" y="0"/>
            <a:ext cx="2169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Conclusions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F04FD5-FFF0-E648-A1BE-B827FF9F73DD}"/>
              </a:ext>
            </a:extLst>
          </p:cNvPr>
          <p:cNvSpPr txBox="1"/>
          <p:nvPr/>
        </p:nvSpPr>
        <p:spPr>
          <a:xfrm>
            <a:off x="233680" y="1202267"/>
            <a:ext cx="115349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Knowledge of active dendrites thus far has come from rodent studies.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Here, investigation into dendrites of human layer 2/3 pyramidal neurons revealed calcium-mediated dendritic action potentials not previously described.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dCaAPs</a:t>
            </a:r>
            <a:r>
              <a:rPr lang="en-US" sz="2400" dirty="0"/>
              <a:t> are graded and finely tuned.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 computational model demonstrated anti-coincident properties and was able to classify linearly </a:t>
            </a:r>
            <a:r>
              <a:rPr lang="en-US" sz="2400" dirty="0" err="1"/>
              <a:t>nonseparable</a:t>
            </a:r>
            <a:r>
              <a:rPr lang="en-US" sz="2400" dirty="0"/>
              <a:t> inputs and perform an XOR operation.</a:t>
            </a:r>
          </a:p>
        </p:txBody>
      </p:sp>
    </p:spTree>
    <p:extLst>
      <p:ext uri="{BB962C8B-B14F-4D97-AF65-F5344CB8AC3E}">
        <p14:creationId xmlns:p14="http://schemas.microsoft.com/office/powerpoint/2010/main" val="380117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2CCA36A-03AE-2F42-B873-0C05F70A39C4}"/>
              </a:ext>
            </a:extLst>
          </p:cNvPr>
          <p:cNvSpPr txBox="1"/>
          <p:nvPr/>
        </p:nvSpPr>
        <p:spPr>
          <a:xfrm>
            <a:off x="4603700" y="2598003"/>
            <a:ext cx="29846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3515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B0A15-4B64-0646-A665-D4BAB1832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-231671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/>
              <a:t>Dendritic computation?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74318-44CD-1345-9401-A7BAF0F24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4031" y="1493544"/>
            <a:ext cx="6586489" cy="4407719"/>
          </a:xfrm>
        </p:spPr>
        <p:txBody>
          <a:bodyPr>
            <a:normAutofit/>
          </a:bodyPr>
          <a:lstStyle/>
          <a:p>
            <a:r>
              <a:rPr lang="en-US" sz="2000" dirty="0"/>
              <a:t>Dendrites = branched extensions of a neuron which receive electrical signals and transfer signals to cell body (soma).</a:t>
            </a:r>
          </a:p>
          <a:p>
            <a:endParaRPr lang="en-US" sz="2000" dirty="0"/>
          </a:p>
          <a:p>
            <a:r>
              <a:rPr lang="en-GB" sz="2000" dirty="0"/>
              <a:t>Majority of the surface area of neurons</a:t>
            </a:r>
          </a:p>
          <a:p>
            <a:endParaRPr lang="en-US" sz="2000" dirty="0"/>
          </a:p>
          <a:p>
            <a:r>
              <a:rPr lang="en-US" sz="2000" dirty="0"/>
              <a:t>Active neuronal structures, generate their own action potentials.</a:t>
            </a:r>
          </a:p>
          <a:p>
            <a:endParaRPr lang="en-US" sz="2000" dirty="0"/>
          </a:p>
          <a:p>
            <a:r>
              <a:rPr lang="en-US" sz="2000" dirty="0"/>
              <a:t>Neuronal communication, memory and learning; major factor in long term potentiation (LTP)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006451-F556-1F48-9BEF-318BD7231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932" y="956737"/>
            <a:ext cx="4680498" cy="49445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98EFA4-61FE-904E-95C9-E7F4DFCB5059}"/>
              </a:ext>
            </a:extLst>
          </p:cNvPr>
          <p:cNvSpPr txBox="1"/>
          <p:nvPr/>
        </p:nvSpPr>
        <p:spPr>
          <a:xfrm>
            <a:off x="284932" y="6076709"/>
            <a:ext cx="44563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From: </a:t>
            </a:r>
            <a:r>
              <a:rPr lang="en-GB" sz="1000" dirty="0" err="1"/>
              <a:t>Kastellakis</a:t>
            </a:r>
            <a:r>
              <a:rPr lang="en-GB" sz="1000" dirty="0"/>
              <a:t> G, Cai DJ, Mednick SC, Silva AJ, </a:t>
            </a:r>
            <a:r>
              <a:rPr lang="en-GB" sz="1000" dirty="0" err="1"/>
              <a:t>Poirazi</a:t>
            </a:r>
            <a:r>
              <a:rPr lang="en-GB" sz="1000" dirty="0"/>
              <a:t> P. Synaptic clustering within dendrites: an emerging theory of memory formation. </a:t>
            </a:r>
            <a:r>
              <a:rPr lang="en-GB" sz="1000" i="1" dirty="0"/>
              <a:t>Prog </a:t>
            </a:r>
            <a:r>
              <a:rPr lang="en-GB" sz="1000" i="1" dirty="0" err="1"/>
              <a:t>Neurobiol</a:t>
            </a:r>
            <a:r>
              <a:rPr lang="en-GB" sz="1000" dirty="0"/>
              <a:t>. 2015;126:19–35. doi:10.1016/j.pneurobio.2014.12.002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93340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B124A9-265D-5044-B992-7B53C9C5A4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0" t="275" r="-2192" b="-2718"/>
          <a:stretch/>
        </p:blipFill>
        <p:spPr bwMode="auto">
          <a:xfrm>
            <a:off x="2060293" y="136003"/>
            <a:ext cx="9410218" cy="6585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0DB80F-DA94-D240-98E4-3B3C9F9B2E9C}"/>
              </a:ext>
            </a:extLst>
          </p:cNvPr>
          <p:cNvSpPr txBox="1"/>
          <p:nvPr/>
        </p:nvSpPr>
        <p:spPr>
          <a:xfrm>
            <a:off x="243068" y="324091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 1</a:t>
            </a:r>
          </a:p>
        </p:txBody>
      </p:sp>
    </p:spTree>
    <p:extLst>
      <p:ext uri="{BB962C8B-B14F-4D97-AF65-F5344CB8AC3E}">
        <p14:creationId xmlns:p14="http://schemas.microsoft.com/office/powerpoint/2010/main" val="88977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CAF894-C7AA-8A48-9B4C-11FF0F7AB5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27" t="-3849" r="-90" b="128"/>
          <a:stretch/>
        </p:blipFill>
        <p:spPr bwMode="auto">
          <a:xfrm>
            <a:off x="2997843" y="639250"/>
            <a:ext cx="7998105" cy="621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10CEA8-21E3-0542-A983-B0CB596E759F}"/>
              </a:ext>
            </a:extLst>
          </p:cNvPr>
          <p:cNvSpPr txBox="1"/>
          <p:nvPr/>
        </p:nvSpPr>
        <p:spPr>
          <a:xfrm>
            <a:off x="266218" y="393539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 2</a:t>
            </a:r>
          </a:p>
        </p:txBody>
      </p:sp>
    </p:spTree>
    <p:extLst>
      <p:ext uri="{BB962C8B-B14F-4D97-AF65-F5344CB8AC3E}">
        <p14:creationId xmlns:p14="http://schemas.microsoft.com/office/powerpoint/2010/main" val="1411889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1A6312-EE21-AD43-946C-EA31C8DF00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" t="1" b="24"/>
          <a:stretch/>
        </p:blipFill>
        <p:spPr bwMode="auto">
          <a:xfrm>
            <a:off x="1329389" y="352005"/>
            <a:ext cx="9533222" cy="6505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1B65F0-D0E1-664F-9DD2-8F4E352B7E98}"/>
              </a:ext>
            </a:extLst>
          </p:cNvPr>
          <p:cNvSpPr txBox="1"/>
          <p:nvPr/>
        </p:nvSpPr>
        <p:spPr>
          <a:xfrm>
            <a:off x="231494" y="254643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 3</a:t>
            </a:r>
          </a:p>
        </p:txBody>
      </p:sp>
    </p:spTree>
    <p:extLst>
      <p:ext uri="{BB962C8B-B14F-4D97-AF65-F5344CB8AC3E}">
        <p14:creationId xmlns:p14="http://schemas.microsoft.com/office/powerpoint/2010/main" val="29468327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6DDF30-484E-AC4A-806A-AA2FE2485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983"/>
            <a:ext cx="6110860" cy="4102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2CA2FA-F725-C54A-84C1-7C776CFD3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6219" y="254000"/>
            <a:ext cx="5787285" cy="52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4148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B716EA-8563-5341-82CE-4BCFCDE4B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906" y="508000"/>
            <a:ext cx="5996187" cy="553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324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FC43E-3C75-0341-AC8A-EE1349A1E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92343"/>
            <a:ext cx="10515600" cy="1325563"/>
          </a:xfrm>
        </p:spPr>
        <p:txBody>
          <a:bodyPr/>
          <a:lstStyle/>
          <a:p>
            <a:r>
              <a:rPr lang="en-US" dirty="0"/>
              <a:t>Motivations and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455EA-D929-AF4A-8A1B-4373389A5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7590"/>
            <a:ext cx="10515600" cy="992344"/>
          </a:xfrm>
        </p:spPr>
        <p:txBody>
          <a:bodyPr>
            <a:noAutofit/>
          </a:bodyPr>
          <a:lstStyle/>
          <a:p>
            <a:r>
              <a:rPr lang="en-US" sz="2000" dirty="0"/>
              <a:t>Most knowledge from rodent models </a:t>
            </a:r>
          </a:p>
          <a:p>
            <a:r>
              <a:rPr lang="en-US" sz="2000" dirty="0"/>
              <a:t>Here, human cells from brain slices of  L2/L3 cortical pyramidal neurons were investigated</a:t>
            </a:r>
          </a:p>
          <a:p>
            <a:endParaRPr lang="en-US" sz="2000" dirty="0"/>
          </a:p>
          <a:p>
            <a:pPr lvl="1"/>
            <a:endParaRPr lang="en-US" sz="2000" dirty="0"/>
          </a:p>
          <a:p>
            <a:endParaRPr lang="en-US" sz="20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1C6503A-8D99-4F49-88D7-9A17848CD186}"/>
              </a:ext>
            </a:extLst>
          </p:cNvPr>
          <p:cNvSpPr txBox="1">
            <a:spLocks/>
          </p:cNvSpPr>
          <p:nvPr/>
        </p:nvSpPr>
        <p:spPr>
          <a:xfrm>
            <a:off x="5882640" y="2227521"/>
            <a:ext cx="58826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6959506-62C7-4A4F-B53E-FCF6D70D11AC}"/>
              </a:ext>
            </a:extLst>
          </p:cNvPr>
          <p:cNvSpPr txBox="1">
            <a:spLocks/>
          </p:cNvSpPr>
          <p:nvPr/>
        </p:nvSpPr>
        <p:spPr>
          <a:xfrm>
            <a:off x="5344160" y="3104235"/>
            <a:ext cx="6009640" cy="3901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/>
              <a:t>Somatodendritic</a:t>
            </a:r>
            <a:r>
              <a:rPr lang="en-US" sz="2000" dirty="0"/>
              <a:t> patch clamp recordings.</a:t>
            </a:r>
          </a:p>
          <a:p>
            <a:endParaRPr lang="en-US" sz="2000" dirty="0"/>
          </a:p>
          <a:p>
            <a:r>
              <a:rPr lang="en-US" sz="2000" dirty="0"/>
              <a:t>Injected current into soma and different dendritic sites and recorded membrane potential in both sites to record any resulting action potentials (APs)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337701-82A0-9B4A-AA38-8AE27E041E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t="7267" r="78730" b="54195"/>
          <a:stretch/>
        </p:blipFill>
        <p:spPr bwMode="auto">
          <a:xfrm>
            <a:off x="1075266" y="2118214"/>
            <a:ext cx="3581400" cy="4569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D5D4645-844C-9146-AA74-FA0A3181B434}"/>
              </a:ext>
            </a:extLst>
          </p:cNvPr>
          <p:cNvSpPr/>
          <p:nvPr/>
        </p:nvSpPr>
        <p:spPr>
          <a:xfrm>
            <a:off x="6438900" y="3104235"/>
            <a:ext cx="952500" cy="324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8276BB-8276-764F-AD50-073B6651C9A2}"/>
              </a:ext>
            </a:extLst>
          </p:cNvPr>
          <p:cNvSpPr/>
          <p:nvPr/>
        </p:nvSpPr>
        <p:spPr>
          <a:xfrm>
            <a:off x="5613400" y="3104235"/>
            <a:ext cx="825500" cy="324765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C4588BB-DAF1-C84C-B7E5-CA9E93516513}"/>
              </a:ext>
            </a:extLst>
          </p:cNvPr>
          <p:cNvCxnSpPr>
            <a:cxnSpLocks/>
          </p:cNvCxnSpPr>
          <p:nvPr/>
        </p:nvCxnSpPr>
        <p:spPr>
          <a:xfrm flipH="1">
            <a:off x="4435263" y="3429000"/>
            <a:ext cx="1178137" cy="1318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id="{F45AAEC4-783D-744D-9687-58C3B4B5F5F6}"/>
              </a:ext>
            </a:extLst>
          </p:cNvPr>
          <p:cNvCxnSpPr>
            <a:cxnSpLocks/>
            <a:stCxn id="9" idx="0"/>
          </p:cNvCxnSpPr>
          <p:nvPr/>
        </p:nvCxnSpPr>
        <p:spPr>
          <a:xfrm rot="16200000" flipH="1" flipV="1">
            <a:off x="5442199" y="2280814"/>
            <a:ext cx="649530" cy="2296372"/>
          </a:xfrm>
          <a:prstGeom prst="curvedConnector4">
            <a:avLst>
              <a:gd name="adj1" fmla="val -35195"/>
              <a:gd name="adj2" fmla="val 6037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181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uiExpand="1" build="p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DE8C339-56E3-6D48-AB5C-793737CF2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7880F0-7FE8-2940-86A8-E9A9176D2571}"/>
              </a:ext>
            </a:extLst>
          </p:cNvPr>
          <p:cNvSpPr txBox="1"/>
          <p:nvPr/>
        </p:nvSpPr>
        <p:spPr>
          <a:xfrm>
            <a:off x="838201" y="1690688"/>
            <a:ext cx="10515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Recorded two kinds of action potentials in human pyramidal dendrites.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One of these APs was a new calcium-mediated dendritic action potential.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These calcium mediated APs are graded and finely tuned to input strength.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Computational model demonstrated anti-coincident properties and was able to classify linearly </a:t>
            </a:r>
            <a:r>
              <a:rPr lang="en-US" sz="2400" dirty="0" err="1"/>
              <a:t>nonseparable</a:t>
            </a:r>
            <a:r>
              <a:rPr lang="en-US" sz="2400" dirty="0"/>
              <a:t> inputs.</a:t>
            </a:r>
          </a:p>
        </p:txBody>
      </p:sp>
    </p:spTree>
    <p:extLst>
      <p:ext uri="{BB962C8B-B14F-4D97-AF65-F5344CB8AC3E}">
        <p14:creationId xmlns:p14="http://schemas.microsoft.com/office/powerpoint/2010/main" val="146777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ABF03-4670-1848-B248-B0DF09F87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1042F0-AD29-1D4C-8D70-EF39F4AAF68F}"/>
              </a:ext>
            </a:extLst>
          </p:cNvPr>
          <p:cNvSpPr txBox="1"/>
          <p:nvPr/>
        </p:nvSpPr>
        <p:spPr>
          <a:xfrm>
            <a:off x="838200" y="1545322"/>
            <a:ext cx="1051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Recorded two kinds of action potentials (APs) in human L2/L3 dendrites: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/>
              <a:t>As a result of backpropagation from somatic APs</a:t>
            </a:r>
          </a:p>
        </p:txBody>
      </p:sp>
    </p:spTree>
    <p:extLst>
      <p:ext uri="{BB962C8B-B14F-4D97-AF65-F5344CB8AC3E}">
        <p14:creationId xmlns:p14="http://schemas.microsoft.com/office/powerpoint/2010/main" val="161018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098D6A-385C-F240-85B2-3C5D82084D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5" r="26968" b="73489"/>
          <a:stretch/>
        </p:blipFill>
        <p:spPr bwMode="auto">
          <a:xfrm>
            <a:off x="3686310" y="2042731"/>
            <a:ext cx="4819378" cy="1704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D20F91-1AA1-CC49-9F6B-DB731A68CF94}"/>
              </a:ext>
            </a:extLst>
          </p:cNvPr>
          <p:cNvSpPr txBox="1"/>
          <p:nvPr/>
        </p:nvSpPr>
        <p:spPr>
          <a:xfrm>
            <a:off x="4267967" y="1150212"/>
            <a:ext cx="3656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Backpropagating APs (</a:t>
            </a:r>
            <a:r>
              <a:rPr lang="en-US" sz="2400" dirty="0" err="1"/>
              <a:t>bAPs</a:t>
            </a:r>
            <a:r>
              <a:rPr lang="en-US" sz="2400" dirty="0"/>
              <a:t>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240A75-422C-D244-97D8-8C2224DB45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43" r="53" b="71459"/>
          <a:stretch/>
        </p:blipFill>
        <p:spPr bwMode="auto">
          <a:xfrm>
            <a:off x="4645412" y="4177924"/>
            <a:ext cx="2901174" cy="2088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2B41A5C-1881-1D4D-A56F-7CF914A00A65}"/>
              </a:ext>
            </a:extLst>
          </p:cNvPr>
          <p:cNvSpPr txBox="1"/>
          <p:nvPr/>
        </p:nvSpPr>
        <p:spPr>
          <a:xfrm>
            <a:off x="127000" y="116689"/>
            <a:ext cx="65167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a) As a result of backpropagation from somatic APs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9520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ABF03-4670-1848-B248-B0DF09F87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9792"/>
            <a:ext cx="10515600" cy="1325563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1042F0-AD29-1D4C-8D70-EF39F4AAF68F}"/>
              </a:ext>
            </a:extLst>
          </p:cNvPr>
          <p:cNvSpPr txBox="1"/>
          <p:nvPr/>
        </p:nvSpPr>
        <p:spPr>
          <a:xfrm>
            <a:off x="838200" y="1620841"/>
            <a:ext cx="1051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Observed action potentials (APs) in human L2/L3 dendrites: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/>
              <a:t>As a result of backpropagation from somatic APs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89C8CC-8E1C-3A48-BF8B-646C5228D619}"/>
              </a:ext>
            </a:extLst>
          </p:cNvPr>
          <p:cNvSpPr/>
          <p:nvPr/>
        </p:nvSpPr>
        <p:spPr>
          <a:xfrm>
            <a:off x="838199" y="2459504"/>
            <a:ext cx="10515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AutoNum type="alphaLcParenR" startAt="2"/>
            </a:pPr>
            <a:r>
              <a:rPr lang="en-US" sz="2400" dirty="0"/>
              <a:t>Calcium mediated dendritic APs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Previously observed in animal models: attributed to Na</a:t>
            </a:r>
            <a:r>
              <a:rPr lang="en-US" sz="2400" baseline="30000" dirty="0"/>
              <a:t>+</a:t>
            </a:r>
            <a:r>
              <a:rPr lang="en-US" sz="2400" dirty="0"/>
              <a:t> channels and/or NMDA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Here observed to be blocked by Ca</a:t>
            </a:r>
            <a:r>
              <a:rPr lang="en-US" sz="2400" baseline="30000" dirty="0"/>
              <a:t>2+</a:t>
            </a:r>
            <a:r>
              <a:rPr lang="en-US" sz="2400" dirty="0"/>
              <a:t> channel blockers</a:t>
            </a:r>
          </a:p>
        </p:txBody>
      </p:sp>
    </p:spTree>
    <p:extLst>
      <p:ext uri="{BB962C8B-B14F-4D97-AF65-F5344CB8AC3E}">
        <p14:creationId xmlns:p14="http://schemas.microsoft.com/office/powerpoint/2010/main" val="417506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098D6A-385C-F240-85B2-3C5D82084D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5" r="26968" b="73489"/>
          <a:stretch/>
        </p:blipFill>
        <p:spPr bwMode="auto">
          <a:xfrm>
            <a:off x="721360" y="2075180"/>
            <a:ext cx="4819378" cy="1704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D20F91-1AA1-CC49-9F6B-DB731A68CF94}"/>
              </a:ext>
            </a:extLst>
          </p:cNvPr>
          <p:cNvSpPr txBox="1"/>
          <p:nvPr/>
        </p:nvSpPr>
        <p:spPr>
          <a:xfrm>
            <a:off x="721360" y="1146889"/>
            <a:ext cx="3971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a) Backpropagating Aps (</a:t>
            </a:r>
            <a:r>
              <a:rPr lang="en-US" sz="2400" dirty="0" err="1"/>
              <a:t>bAPs</a:t>
            </a:r>
            <a:r>
              <a:rPr lang="en-US" sz="2400" dirty="0"/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6A36D1-391B-9047-80E1-6633FB451AFA}"/>
              </a:ext>
            </a:extLst>
          </p:cNvPr>
          <p:cNvSpPr txBox="1"/>
          <p:nvPr/>
        </p:nvSpPr>
        <p:spPr>
          <a:xfrm>
            <a:off x="6339840" y="1146888"/>
            <a:ext cx="5673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b) Calcium-mediated dendritic APs (</a:t>
            </a:r>
            <a:r>
              <a:rPr lang="en-US" sz="2400" dirty="0" err="1"/>
              <a:t>dCaAPs</a:t>
            </a:r>
            <a:r>
              <a:rPr lang="en-US" sz="2400" dirty="0"/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1DE7E6-A475-6747-9245-1E2FCF1D04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3" t="26936" r="27968" b="39529"/>
          <a:stretch/>
        </p:blipFill>
        <p:spPr bwMode="auto">
          <a:xfrm>
            <a:off x="6650740" y="1849428"/>
            <a:ext cx="4910818" cy="2155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240A75-422C-D244-97D8-8C2224DB45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43" r="53" b="71459"/>
          <a:stretch/>
        </p:blipFill>
        <p:spPr bwMode="auto">
          <a:xfrm>
            <a:off x="1680986" y="4177925"/>
            <a:ext cx="2901174" cy="2088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D315C4-940D-BC4C-A470-832195328F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13" t="30271" r="-217" b="41188"/>
          <a:stretch/>
        </p:blipFill>
        <p:spPr bwMode="auto">
          <a:xfrm>
            <a:off x="7655562" y="4302614"/>
            <a:ext cx="2901174" cy="2088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74390E7-BA25-FC4F-A6C5-D4D0DE0EF4CB}"/>
              </a:ext>
            </a:extLst>
          </p:cNvPr>
          <p:cNvSpPr txBox="1"/>
          <p:nvPr/>
        </p:nvSpPr>
        <p:spPr>
          <a:xfrm>
            <a:off x="406400" y="299433"/>
            <a:ext cx="4788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 new kind of dendritic AP?</a:t>
            </a:r>
          </a:p>
        </p:txBody>
      </p:sp>
    </p:spTree>
    <p:extLst>
      <p:ext uri="{BB962C8B-B14F-4D97-AF65-F5344CB8AC3E}">
        <p14:creationId xmlns:p14="http://schemas.microsoft.com/office/powerpoint/2010/main" val="47152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ABF03-4670-1848-B248-B0DF09F87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1042F0-AD29-1D4C-8D70-EF39F4AAF68F}"/>
              </a:ext>
            </a:extLst>
          </p:cNvPr>
          <p:cNvSpPr txBox="1"/>
          <p:nvPr/>
        </p:nvSpPr>
        <p:spPr>
          <a:xfrm>
            <a:off x="838200" y="1599228"/>
            <a:ext cx="1051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Observed action potentials (APs) in human L2/L3 dendrites: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/>
              <a:t>As a result of backpropagation from somatic APs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/>
              <a:t>Uncoupled from somatic APs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1B644C-8255-934B-83C1-E40B11002EF1}"/>
              </a:ext>
            </a:extLst>
          </p:cNvPr>
          <p:cNvSpPr/>
          <p:nvPr/>
        </p:nvSpPr>
        <p:spPr>
          <a:xfrm>
            <a:off x="838200" y="3921667"/>
            <a:ext cx="1051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2.   </a:t>
            </a:r>
            <a:r>
              <a:rPr lang="en-US" sz="2400" dirty="0" err="1"/>
              <a:t>dCaAPs</a:t>
            </a:r>
            <a:r>
              <a:rPr lang="en-US" sz="2400" dirty="0"/>
              <a:t> are sharply tuned to a particular input strength</a:t>
            </a:r>
          </a:p>
        </p:txBody>
      </p:sp>
    </p:spTree>
    <p:extLst>
      <p:ext uri="{BB962C8B-B14F-4D97-AF65-F5344CB8AC3E}">
        <p14:creationId xmlns:p14="http://schemas.microsoft.com/office/powerpoint/2010/main" val="177737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2824</TotalTime>
  <Words>1045</Words>
  <Application>Microsoft Macintosh PowerPoint</Application>
  <PresentationFormat>Widescreen</PresentationFormat>
  <Paragraphs>156</Paragraphs>
  <Slides>24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Dendritic computation?</vt:lpstr>
      <vt:lpstr>Motivations and methods</vt:lpstr>
      <vt:lpstr>Results</vt:lpstr>
      <vt:lpstr>Results</vt:lpstr>
      <vt:lpstr>PowerPoint Presentation</vt:lpstr>
      <vt:lpstr>Results</vt:lpstr>
      <vt:lpstr>PowerPoint Presentation</vt:lpstr>
      <vt:lpstr>Results</vt:lpstr>
      <vt:lpstr>PowerPoint Presentation</vt:lpstr>
      <vt:lpstr>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Mollie Ward</dc:creator>
  <cp:lastModifiedBy>Mollie Ward</cp:lastModifiedBy>
  <cp:revision>30</cp:revision>
  <dcterms:created xsi:type="dcterms:W3CDTF">2020-04-04T14:59:02Z</dcterms:created>
  <dcterms:modified xsi:type="dcterms:W3CDTF">2020-04-06T14:03:02Z</dcterms:modified>
</cp:coreProperties>
</file>